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-24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Tuesday, January 17, 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Tuesday, January 17, 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Tuesday, January 17, 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Tuesday, January 17, 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Tuesday, January 17, 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Tuesday, January 17, 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Tuesday, January 17, 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Tuesday, January 17, 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Tuesday, January 17, 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Tuesday, January 17, 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Tuesday, January 17, 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t>Tuesday, January 17, 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himera.labs.oreilly.com/books/1230000000345" TargetMode="Externa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COM3571 Data visualization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Data and Tasks</a:t>
            </a:r>
          </a:p>
          <a:p>
            <a:endParaRPr lang="en-US" dirty="0"/>
          </a:p>
          <a:p>
            <a:r>
              <a:rPr lang="en-US" dirty="0" smtClean="0"/>
              <a:t>Dr. Van Kelly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268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Positions and Grids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Positions: </a:t>
            </a:r>
          </a:p>
          <a:p>
            <a:pPr lvl="1">
              <a:lnSpc>
                <a:spcPct val="120000"/>
              </a:lnSpc>
            </a:pPr>
            <a:r>
              <a:rPr lang="en-US" sz="2400" dirty="0" smtClean="0"/>
              <a:t>A </a:t>
            </a:r>
            <a:r>
              <a:rPr lang="en-US" sz="2400" b="1" dirty="0" smtClean="0"/>
              <a:t>position</a:t>
            </a:r>
            <a:r>
              <a:rPr lang="en-US" sz="2400" dirty="0" smtClean="0"/>
              <a:t> is </a:t>
            </a:r>
            <a:r>
              <a:rPr lang="en-US" sz="2400" dirty="0"/>
              <a:t>a location in space (usually 2D or 3D) </a:t>
            </a:r>
          </a:p>
          <a:p>
            <a:pPr lvl="1">
              <a:lnSpc>
                <a:spcPct val="120000"/>
              </a:lnSpc>
            </a:pPr>
            <a:r>
              <a:rPr lang="en-US" sz="2400" dirty="0" smtClean="0"/>
              <a:t>May </a:t>
            </a:r>
            <a:r>
              <a:rPr lang="en-US" sz="2400" dirty="0"/>
              <a:t>be subject to projections </a:t>
            </a:r>
          </a:p>
          <a:p>
            <a:pPr lvl="2">
              <a:lnSpc>
                <a:spcPct val="120000"/>
              </a:lnSpc>
            </a:pPr>
            <a:r>
              <a:rPr lang="en-US" sz="2000" i="1" dirty="0" smtClean="0"/>
              <a:t>e.g</a:t>
            </a:r>
            <a:r>
              <a:rPr lang="en-US" sz="2000" i="1" dirty="0"/>
              <a:t>.</a:t>
            </a:r>
            <a:r>
              <a:rPr lang="en-US" sz="2000" dirty="0"/>
              <a:t> cities on a map, a sampled region in an CT scan 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  <a:p>
            <a:pPr>
              <a:lnSpc>
                <a:spcPct val="120000"/>
              </a:lnSpc>
            </a:pPr>
            <a:r>
              <a:rPr lang="en-US" sz="2800" dirty="0" smtClean="0"/>
              <a:t>Grids</a:t>
            </a:r>
            <a:r>
              <a:rPr lang="en-US" sz="2800" dirty="0"/>
              <a:t>: </a:t>
            </a:r>
          </a:p>
          <a:p>
            <a:pPr lvl="1">
              <a:lnSpc>
                <a:spcPct val="120000"/>
              </a:lnSpc>
            </a:pPr>
            <a:r>
              <a:rPr lang="en-US" sz="2400" dirty="0" smtClean="0"/>
              <a:t>A </a:t>
            </a:r>
            <a:r>
              <a:rPr lang="en-US" sz="2400" b="1" dirty="0" smtClean="0"/>
              <a:t>grid</a:t>
            </a:r>
            <a:r>
              <a:rPr lang="en-US" sz="2400" dirty="0" smtClean="0"/>
              <a:t> specifies </a:t>
            </a:r>
            <a:r>
              <a:rPr lang="en-US" sz="2400" dirty="0"/>
              <a:t>how data is </a:t>
            </a:r>
            <a:r>
              <a:rPr lang="en-US" sz="2400" dirty="0" smtClean="0"/>
              <a:t>sampled</a:t>
            </a:r>
          </a:p>
          <a:p>
            <a:pPr lvl="1">
              <a:lnSpc>
                <a:spcPct val="120000"/>
              </a:lnSpc>
            </a:pPr>
            <a:r>
              <a:rPr lang="en-US" sz="2400" dirty="0" smtClean="0"/>
              <a:t>may be geometric or topological</a:t>
            </a:r>
            <a:endParaRPr lang="en-US" sz="2400" dirty="0"/>
          </a:p>
          <a:p>
            <a:pPr lvl="2">
              <a:lnSpc>
                <a:spcPct val="120000"/>
              </a:lnSpc>
            </a:pPr>
            <a:r>
              <a:rPr lang="en-US" sz="2000" i="1" dirty="0" smtClean="0"/>
              <a:t>e.g</a:t>
            </a:r>
            <a:r>
              <a:rPr lang="en-US" sz="2000" i="1" dirty="0"/>
              <a:t>.</a:t>
            </a:r>
            <a:r>
              <a:rPr lang="en-US" sz="2000" dirty="0"/>
              <a:t> how CT scan data is </a:t>
            </a:r>
            <a:r>
              <a:rPr lang="en-US" sz="2000" dirty="0" smtClean="0"/>
              <a:t>stored</a:t>
            </a:r>
          </a:p>
          <a:p>
            <a:pPr lvl="1">
              <a:lnSpc>
                <a:spcPct val="120000"/>
              </a:lnSpc>
            </a:pPr>
            <a:r>
              <a:rPr lang="en-US" sz="2400" dirty="0" smtClean="0"/>
              <a:t>mapping from some domain onto positions</a:t>
            </a:r>
            <a:endParaRPr lang="en-US" sz="2400" dirty="0"/>
          </a:p>
          <a:p>
            <a:pPr>
              <a:lnSpc>
                <a:spcPct val="120000"/>
              </a:lnSpc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49982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Positions and Grids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88442"/>
            <a:ext cx="8259408" cy="516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97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Types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92" y="1861509"/>
            <a:ext cx="8756859" cy="416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30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912" y="1413241"/>
            <a:ext cx="6991397" cy="530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63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2178974"/>
            <a:ext cx="4131937" cy="4298025"/>
          </a:xfrm>
        </p:spPr>
        <p:txBody>
          <a:bodyPr/>
          <a:lstStyle/>
          <a:p>
            <a:r>
              <a:rPr lang="en-US" dirty="0"/>
              <a:t>Why networks instead of graphs? </a:t>
            </a:r>
          </a:p>
          <a:p>
            <a:r>
              <a:rPr lang="en-US" dirty="0" smtClean="0"/>
              <a:t>Tables </a:t>
            </a:r>
            <a:r>
              <a:rPr lang="en-US" dirty="0"/>
              <a:t>can represent networks </a:t>
            </a:r>
          </a:p>
          <a:p>
            <a:pPr lvl="1"/>
            <a:r>
              <a:rPr lang="en-US" dirty="0" smtClean="0"/>
              <a:t>Many</a:t>
            </a:r>
            <a:r>
              <a:rPr lang="en-US" dirty="0"/>
              <a:t>-many relationships </a:t>
            </a:r>
          </a:p>
          <a:p>
            <a:pPr lvl="1"/>
            <a:r>
              <a:rPr lang="en-US" dirty="0" smtClean="0"/>
              <a:t>Also </a:t>
            </a:r>
            <a:r>
              <a:rPr lang="en-US" dirty="0"/>
              <a:t>can be stored as specific </a:t>
            </a:r>
            <a:r>
              <a:rPr lang="en-US" dirty="0" smtClean="0"/>
              <a:t>graph </a:t>
            </a:r>
            <a:r>
              <a:rPr lang="en-US" dirty="0"/>
              <a:t>databases or files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167" y="1600200"/>
            <a:ext cx="4013700" cy="378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25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1730"/>
            <a:ext cx="9144000" cy="464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78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0542"/>
            <a:ext cx="9144000" cy="42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1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76" y="1216916"/>
            <a:ext cx="8812081" cy="54534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12" y="5494229"/>
            <a:ext cx="1941131" cy="12692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005" y="5267060"/>
            <a:ext cx="1941131" cy="14033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962" y="5267060"/>
            <a:ext cx="1941131" cy="14033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94907"/>
            <a:ext cx="7967793" cy="3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91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Difference between </a:t>
            </a:r>
            <a:r>
              <a:rPr lang="en-US" b="1" dirty="0" smtClean="0"/>
              <a:t>continuous</a:t>
            </a:r>
            <a:r>
              <a:rPr lang="en-US" dirty="0" smtClean="0"/>
              <a:t> and </a:t>
            </a:r>
            <a:r>
              <a:rPr lang="en-US" b="1" dirty="0" smtClean="0"/>
              <a:t>discrete</a:t>
            </a:r>
            <a:r>
              <a:rPr lang="en-US" dirty="0" smtClean="0"/>
              <a:t> values</a:t>
            </a:r>
          </a:p>
          <a:p>
            <a:r>
              <a:rPr lang="en-US" dirty="0" smtClean="0"/>
              <a:t>Examples: temperature, pressure, density</a:t>
            </a:r>
          </a:p>
          <a:p>
            <a:r>
              <a:rPr lang="en-US" b="1" dirty="0" smtClean="0"/>
              <a:t>Grids</a:t>
            </a:r>
            <a:r>
              <a:rPr lang="en-US" dirty="0" smtClean="0"/>
              <a:t> necessary to sample continuous data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b="1" dirty="0" smtClean="0"/>
              <a:t>Interpolation: "</a:t>
            </a:r>
            <a:r>
              <a:rPr lang="en-US" dirty="0" smtClean="0"/>
              <a:t>how to show values between the sampled points in ways that do not mislead"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69" y="3026838"/>
            <a:ext cx="8003931" cy="242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64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Data Example: MRI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15970"/>
            <a:ext cx="8076088" cy="534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0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40998" cy="4876800"/>
          </a:xfrm>
        </p:spPr>
        <p:txBody>
          <a:bodyPr>
            <a:normAutofit/>
          </a:bodyPr>
          <a:lstStyle/>
          <a:p>
            <a:pPr>
              <a:spcBef>
                <a:spcPts val="1776"/>
              </a:spcBef>
            </a:pPr>
            <a:r>
              <a:rPr lang="en-US" dirty="0" smtClean="0"/>
              <a:t>Posted on Canvas </a:t>
            </a:r>
            <a:endParaRPr lang="en-US" dirty="0"/>
          </a:p>
          <a:p>
            <a:pPr>
              <a:spcBef>
                <a:spcPts val="1776"/>
              </a:spcBef>
            </a:pPr>
            <a:r>
              <a:rPr lang="en-US" dirty="0" smtClean="0"/>
              <a:t>Due </a:t>
            </a:r>
            <a:r>
              <a:rPr lang="en-US" dirty="0"/>
              <a:t>Friday, Feb. </a:t>
            </a:r>
            <a:r>
              <a:rPr lang="en-US" dirty="0" smtClean="0"/>
              <a:t>9 </a:t>
            </a:r>
            <a:endParaRPr lang="en-US" dirty="0"/>
          </a:p>
          <a:p>
            <a:pPr>
              <a:spcBef>
                <a:spcPts val="1776"/>
              </a:spcBef>
            </a:pPr>
            <a:r>
              <a:rPr lang="en-US" dirty="0" smtClean="0"/>
              <a:t>Get </a:t>
            </a:r>
            <a:r>
              <a:rPr lang="en-US" dirty="0"/>
              <a:t>started soon! </a:t>
            </a:r>
          </a:p>
          <a:p>
            <a:pPr>
              <a:spcBef>
                <a:spcPts val="1776"/>
              </a:spcBef>
            </a:pPr>
            <a:r>
              <a:rPr lang="en-US" dirty="0" smtClean="0"/>
              <a:t>Submission </a:t>
            </a:r>
            <a:r>
              <a:rPr lang="en-US" dirty="0"/>
              <a:t>information will be </a:t>
            </a:r>
            <a:r>
              <a:rPr lang="en-US" dirty="0" smtClean="0"/>
              <a:t>posted </a:t>
            </a:r>
            <a:endParaRPr lang="en-US" dirty="0"/>
          </a:p>
          <a:p>
            <a:pPr>
              <a:spcBef>
                <a:spcPts val="1776"/>
              </a:spcBef>
            </a:pPr>
            <a:r>
              <a:rPr lang="en-US" dirty="0" smtClean="0"/>
              <a:t>Useful </a:t>
            </a:r>
            <a:r>
              <a:rPr lang="en-US" dirty="0"/>
              <a:t>reference: </a:t>
            </a:r>
            <a:r>
              <a:rPr lang="en-US" dirty="0" smtClean="0">
                <a:hlinkClick r:id="rId2"/>
              </a:rPr>
              <a:t>Interactive </a:t>
            </a:r>
            <a:r>
              <a:rPr lang="en-US" dirty="0">
                <a:hlinkClick r:id="rId2"/>
              </a:rPr>
              <a:t>Data </a:t>
            </a:r>
            <a:r>
              <a:rPr lang="en-US" dirty="0" smtClean="0">
                <a:hlinkClick r:id="rId2"/>
              </a:rPr>
              <a:t>Visualization </a:t>
            </a:r>
            <a:r>
              <a:rPr lang="en-US" dirty="0">
                <a:hlinkClick r:id="rId2"/>
              </a:rPr>
              <a:t>for the </a:t>
            </a:r>
            <a:r>
              <a:rPr lang="en-US" dirty="0" smtClean="0">
                <a:hlinkClick r:id="rId2"/>
              </a:rPr>
              <a:t>Web</a:t>
            </a:r>
            <a:r>
              <a:rPr lang="en-US" dirty="0" smtClean="0"/>
              <a:t> by </a:t>
            </a:r>
            <a:r>
              <a:rPr lang="en-US" dirty="0"/>
              <a:t>Scott </a:t>
            </a:r>
            <a:r>
              <a:rPr lang="en-US" dirty="0" smtClean="0"/>
              <a:t>Murray</a:t>
            </a:r>
            <a:endParaRPr lang="en-US" dirty="0"/>
          </a:p>
          <a:p>
            <a:pPr>
              <a:spcBef>
                <a:spcPts val="1776"/>
              </a:spcBef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342" y="1344866"/>
            <a:ext cx="3782569" cy="523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44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Scivis</a:t>
            </a:r>
            <a:r>
              <a:rPr lang="en-US" dirty="0" smtClean="0"/>
              <a:t> vs. </a:t>
            </a:r>
            <a:r>
              <a:rPr lang="en-US" dirty="0" err="1" smtClean="0"/>
              <a:t>Infovis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Two subfields of visualization </a:t>
            </a:r>
          </a:p>
          <a:p>
            <a:pPr>
              <a:lnSpc>
                <a:spcPct val="120000"/>
              </a:lnSpc>
            </a:pPr>
            <a:r>
              <a:rPr lang="en-US" b="1" dirty="0" err="1" smtClean="0"/>
              <a:t>Scivis</a:t>
            </a:r>
            <a:r>
              <a:rPr lang="en-US" b="1" dirty="0"/>
              <a:t> </a:t>
            </a:r>
            <a:r>
              <a:rPr lang="en-US" dirty="0" smtClean="0"/>
              <a:t>deals </a:t>
            </a:r>
            <a:r>
              <a:rPr lang="en-US" dirty="0"/>
              <a:t>with data where the spatial position is given with data 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Usually </a:t>
            </a:r>
            <a:r>
              <a:rPr lang="en-US" dirty="0"/>
              <a:t>continuous data 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Often </a:t>
            </a:r>
            <a:r>
              <a:rPr lang="en-US" dirty="0"/>
              <a:t>displaying physical </a:t>
            </a:r>
            <a:r>
              <a:rPr lang="en-US" dirty="0" err="1"/>
              <a:t>phenonema</a:t>
            </a:r>
            <a:r>
              <a:rPr lang="en-US" dirty="0"/>
              <a:t> 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Techniques </a:t>
            </a:r>
            <a:r>
              <a:rPr lang="en-US" dirty="0"/>
              <a:t>like </a:t>
            </a:r>
            <a:r>
              <a:rPr lang="en-US" dirty="0" err="1"/>
              <a:t>isosurfacing</a:t>
            </a:r>
            <a:r>
              <a:rPr lang="en-US" dirty="0"/>
              <a:t>, volume rendering, vector field </a:t>
            </a:r>
            <a:r>
              <a:rPr lang="en-US" dirty="0" err="1"/>
              <a:t>vis</a:t>
            </a:r>
            <a:r>
              <a:rPr lang="en-US" dirty="0"/>
              <a:t> 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In </a:t>
            </a:r>
            <a:r>
              <a:rPr lang="en-US" b="1" dirty="0" err="1" smtClean="0"/>
              <a:t>Infovis</a:t>
            </a:r>
            <a:r>
              <a:rPr lang="en-US" dirty="0" smtClean="0"/>
              <a:t>, </a:t>
            </a:r>
            <a:r>
              <a:rPr lang="en-US" dirty="0"/>
              <a:t>the data has no set spatial </a:t>
            </a:r>
            <a:r>
              <a:rPr lang="en-US" dirty="0" smtClean="0"/>
              <a:t>representation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designer chooses </a:t>
            </a:r>
            <a:r>
              <a:rPr lang="en-US" dirty="0"/>
              <a:t>how to </a:t>
            </a:r>
            <a:r>
              <a:rPr lang="en-US" dirty="0" smtClean="0"/>
              <a:t>use space to visually represent </a:t>
            </a:r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257391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817437"/>
          </a:xfrm>
        </p:spPr>
        <p:txBody>
          <a:bodyPr/>
          <a:lstStyle/>
          <a:p>
            <a:r>
              <a:rPr lang="en-US" dirty="0" smtClean="0"/>
              <a:t>Sets and Lists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34" y="1350837"/>
            <a:ext cx="8734916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027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 Types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3878"/>
            <a:ext cx="9144000" cy="531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440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Categorical, Ordinal or Quantitative?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168" y="1371452"/>
            <a:ext cx="7141798" cy="537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266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Categorical, Ordinal or Quantitative?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02" y="1409869"/>
            <a:ext cx="7095973" cy="536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173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6012" y="1600200"/>
            <a:ext cx="5540788" cy="4876800"/>
          </a:xfrm>
        </p:spPr>
        <p:txBody>
          <a:bodyPr/>
          <a:lstStyle/>
          <a:p>
            <a:r>
              <a:rPr lang="en-US" dirty="0" smtClean="0"/>
              <a:t>Always an </a:t>
            </a:r>
            <a:r>
              <a:rPr lang="en-US" b="1" dirty="0" smtClean="0">
                <a:solidFill>
                  <a:schemeClr val="tx2"/>
                </a:solidFill>
              </a:rPr>
              <a:t>action</a:t>
            </a:r>
            <a:r>
              <a:rPr lang="en-US" dirty="0" smtClean="0"/>
              <a:t> and a </a:t>
            </a:r>
            <a:r>
              <a:rPr lang="en-US" b="1" dirty="0" smtClean="0">
                <a:solidFill>
                  <a:srgbClr val="0000FF"/>
                </a:solidFill>
              </a:rPr>
              <a:t>target</a:t>
            </a:r>
          </a:p>
          <a:p>
            <a:pPr marL="1104900" lvl="1" indent="-190500">
              <a:defRPr sz="2500"/>
            </a:pPr>
            <a:r>
              <a:rPr lang="en-US" i="1" dirty="0">
                <a:solidFill>
                  <a:srgbClr val="D2533C"/>
                </a:solidFill>
              </a:rPr>
              <a:t>discover</a:t>
            </a:r>
            <a:r>
              <a:rPr lang="en-US" i="1" dirty="0"/>
              <a:t> </a:t>
            </a:r>
            <a:r>
              <a:rPr lang="en-US" i="1" dirty="0">
                <a:solidFill>
                  <a:srgbClr val="0000FF"/>
                </a:solidFill>
              </a:rPr>
              <a:t>distribution</a:t>
            </a:r>
          </a:p>
          <a:p>
            <a:pPr marL="1104900" lvl="1" indent="-190500">
              <a:defRPr sz="2500"/>
            </a:pPr>
            <a:r>
              <a:rPr lang="en-US" i="1" dirty="0">
                <a:solidFill>
                  <a:srgbClr val="D2533C"/>
                </a:solidFill>
              </a:rPr>
              <a:t>compare</a:t>
            </a:r>
            <a:r>
              <a:rPr lang="en-US" i="1" dirty="0">
                <a:solidFill>
                  <a:srgbClr val="0000FF"/>
                </a:solidFill>
              </a:rPr>
              <a:t> trends</a:t>
            </a:r>
          </a:p>
          <a:p>
            <a:pPr marL="1104900" lvl="1" indent="-190500">
              <a:defRPr sz="2500"/>
            </a:pPr>
            <a:r>
              <a:rPr lang="en-US" i="1" dirty="0">
                <a:solidFill>
                  <a:srgbClr val="D2533C"/>
                </a:solidFill>
              </a:rPr>
              <a:t>locate</a:t>
            </a:r>
            <a:r>
              <a:rPr lang="en-US" i="1" dirty="0">
                <a:solidFill>
                  <a:srgbClr val="0000FF"/>
                </a:solidFill>
              </a:rPr>
              <a:t> outliers</a:t>
            </a:r>
          </a:p>
          <a:p>
            <a:pPr marL="1104900" lvl="1" indent="-190500">
              <a:defRPr sz="2500"/>
            </a:pPr>
            <a:r>
              <a:rPr lang="en-US" i="1" dirty="0">
                <a:solidFill>
                  <a:srgbClr val="D2533C"/>
                </a:solidFill>
              </a:rPr>
              <a:t>browse</a:t>
            </a:r>
            <a:r>
              <a:rPr lang="en-US" i="1" dirty="0">
                <a:solidFill>
                  <a:srgbClr val="0000FF"/>
                </a:solidFill>
              </a:rPr>
              <a:t> </a:t>
            </a:r>
            <a:r>
              <a:rPr lang="en-US" i="1" dirty="0" smtClean="0">
                <a:solidFill>
                  <a:srgbClr val="0000FF"/>
                </a:solidFill>
              </a:rPr>
              <a:t>topology</a:t>
            </a:r>
          </a:p>
          <a:p>
            <a:pPr marL="1104900" lvl="1" indent="-190500">
              <a:defRPr sz="2500"/>
            </a:pPr>
            <a:r>
              <a:rPr lang="en-US" i="1" dirty="0" smtClean="0">
                <a:solidFill>
                  <a:srgbClr val="D2533C"/>
                </a:solidFill>
              </a:rPr>
              <a:t>identify</a:t>
            </a:r>
            <a:r>
              <a:rPr lang="en-US" i="1" dirty="0" smtClean="0"/>
              <a:t> </a:t>
            </a:r>
            <a:r>
              <a:rPr lang="en-US" i="1" dirty="0" smtClean="0">
                <a:solidFill>
                  <a:srgbClr val="0000FF"/>
                </a:solidFill>
              </a:rPr>
              <a:t>shape</a:t>
            </a:r>
          </a:p>
          <a:p>
            <a:pPr marL="1104900" lvl="1" indent="-190500">
              <a:defRPr sz="2500"/>
            </a:pPr>
            <a:r>
              <a:rPr lang="en-US" i="1" dirty="0" smtClean="0">
                <a:solidFill>
                  <a:srgbClr val="D2533C"/>
                </a:solidFill>
              </a:rPr>
              <a:t>summarize</a:t>
            </a:r>
            <a:r>
              <a:rPr lang="en-US" i="1" dirty="0" smtClean="0"/>
              <a:t> </a:t>
            </a:r>
            <a:r>
              <a:rPr lang="en-US" i="1" dirty="0" smtClean="0">
                <a:solidFill>
                  <a:srgbClr val="0000FF"/>
                </a:solidFill>
              </a:rPr>
              <a:t>extremes</a:t>
            </a:r>
            <a:endParaRPr lang="en-US" i="1" dirty="0">
              <a:solidFill>
                <a:srgbClr val="0000FF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57" y="1524000"/>
            <a:ext cx="2397949" cy="250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748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56" y="0"/>
            <a:ext cx="8431345" cy="67136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" y="-1"/>
            <a:ext cx="9142148" cy="4040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400" y="3111500"/>
            <a:ext cx="965200" cy="635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6284288"/>
            <a:ext cx="1471987" cy="60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778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Actions: Analyze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90681" cy="4876800"/>
          </a:xfrm>
        </p:spPr>
        <p:txBody>
          <a:bodyPr>
            <a:normAutofit/>
          </a:bodyPr>
          <a:lstStyle/>
          <a:p>
            <a:r>
              <a:rPr lang="en-US" sz="2800" dirty="0"/>
              <a:t>Consume</a:t>
            </a:r>
          </a:p>
          <a:p>
            <a:pPr lvl="1"/>
            <a:r>
              <a:rPr lang="en-US" sz="2400" dirty="0" smtClean="0"/>
              <a:t>Exploration </a:t>
            </a:r>
            <a:endParaRPr lang="en-US" sz="2400" dirty="0"/>
          </a:p>
          <a:p>
            <a:pPr lvl="1"/>
            <a:r>
              <a:rPr lang="en-US" sz="2400" dirty="0" smtClean="0"/>
              <a:t>Explanation</a:t>
            </a:r>
            <a:endParaRPr lang="en-US" sz="2400" dirty="0"/>
          </a:p>
          <a:p>
            <a:pPr lvl="1"/>
            <a:r>
              <a:rPr lang="en-US" sz="2400" dirty="0" smtClean="0"/>
              <a:t>Enjoyment</a:t>
            </a:r>
            <a:br>
              <a:rPr lang="en-US" sz="2400" dirty="0" smtClean="0"/>
            </a:br>
            <a:endParaRPr lang="en-US" sz="2400" dirty="0"/>
          </a:p>
          <a:p>
            <a:r>
              <a:rPr lang="en-US" sz="2800" dirty="0" smtClean="0"/>
              <a:t>Produce</a:t>
            </a:r>
            <a:endParaRPr lang="en-US" sz="2800" dirty="0"/>
          </a:p>
          <a:p>
            <a:pPr lvl="1"/>
            <a:r>
              <a:rPr lang="en-US" sz="2400" dirty="0" smtClean="0"/>
              <a:t>Annotation </a:t>
            </a:r>
            <a:endParaRPr lang="en-US" sz="2400" dirty="0"/>
          </a:p>
          <a:p>
            <a:pPr lvl="1"/>
            <a:r>
              <a:rPr lang="en-US" sz="2400" dirty="0" smtClean="0"/>
              <a:t>Record </a:t>
            </a:r>
            <a:endParaRPr lang="en-US" sz="2400" dirty="0"/>
          </a:p>
          <a:p>
            <a:pPr lvl="1"/>
            <a:r>
              <a:rPr lang="en-US" sz="2400" dirty="0" smtClean="0"/>
              <a:t>Derivation </a:t>
            </a:r>
            <a:endParaRPr lang="en-US" sz="2400" dirty="0"/>
          </a:p>
          <a:p>
            <a:pPr lvl="2"/>
            <a:r>
              <a:rPr lang="en-US" sz="2000" dirty="0" smtClean="0"/>
              <a:t>Leads </a:t>
            </a:r>
            <a:r>
              <a:rPr lang="en-US" sz="2000" dirty="0"/>
              <a:t>to new directions/ideas</a:t>
            </a:r>
          </a:p>
          <a:p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956" y="1527119"/>
            <a:ext cx="6301044" cy="401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06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Actions: Search and Query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3453668" cy="4876800"/>
          </a:xfrm>
        </p:spPr>
        <p:txBody>
          <a:bodyPr>
            <a:normAutofit/>
          </a:bodyPr>
          <a:lstStyle/>
          <a:p>
            <a:r>
              <a:rPr lang="en-US" dirty="0"/>
              <a:t>Search based on </a:t>
            </a:r>
            <a:r>
              <a:rPr lang="en-US" dirty="0" smtClean="0"/>
              <a:t>what a </a:t>
            </a:r>
            <a:r>
              <a:rPr lang="en-US" dirty="0"/>
              <a:t>user knows </a:t>
            </a:r>
          </a:p>
          <a:p>
            <a:pPr lvl="1"/>
            <a:r>
              <a:rPr lang="en-US" dirty="0" smtClean="0"/>
              <a:t>Target </a:t>
            </a:r>
            <a:endParaRPr lang="en-US" dirty="0"/>
          </a:p>
          <a:p>
            <a:pPr lvl="1"/>
            <a:r>
              <a:rPr lang="en-US" dirty="0" smtClean="0"/>
              <a:t>Location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r>
              <a:rPr lang="en-US" dirty="0" smtClean="0"/>
              <a:t>Query </a:t>
            </a:r>
            <a:r>
              <a:rPr lang="en-US" dirty="0"/>
              <a:t>depends </a:t>
            </a:r>
            <a:r>
              <a:rPr lang="en-US" dirty="0" smtClean="0"/>
              <a:t>on what </a:t>
            </a:r>
            <a:r>
              <a:rPr lang="en-US" dirty="0"/>
              <a:t>data matters </a:t>
            </a:r>
          </a:p>
          <a:p>
            <a:pPr lvl="1"/>
            <a:r>
              <a:rPr lang="en-US" dirty="0" smtClean="0"/>
              <a:t>One</a:t>
            </a:r>
            <a:endParaRPr lang="en-US" dirty="0"/>
          </a:p>
          <a:p>
            <a:pPr lvl="1"/>
            <a:r>
              <a:rPr lang="en-US" dirty="0" smtClean="0"/>
              <a:t>Some (</a:t>
            </a:r>
            <a:r>
              <a:rPr lang="en-US" dirty="0"/>
              <a:t>Often Two) </a:t>
            </a:r>
          </a:p>
          <a:p>
            <a:pPr lvl="1"/>
            <a:r>
              <a:rPr lang="en-US" dirty="0" smtClean="0"/>
              <a:t>All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082" y="2121254"/>
            <a:ext cx="5606918" cy="460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6759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43" y="1899662"/>
            <a:ext cx="8855375" cy="433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628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2718857"/>
            <a:ext cx="799737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“Computer-based visualization systems provide </a:t>
            </a:r>
          </a:p>
          <a:p>
            <a:r>
              <a:rPr lang="en-US" sz="2800" dirty="0" smtClean="0"/>
              <a:t> visual </a:t>
            </a:r>
            <a:r>
              <a:rPr lang="en-US" sz="2800" dirty="0"/>
              <a:t>representations of datasets designed </a:t>
            </a:r>
            <a:r>
              <a:rPr lang="en-US" sz="2800" dirty="0" smtClean="0"/>
              <a:t>to</a:t>
            </a:r>
            <a:br>
              <a:rPr lang="en-US" sz="2800" dirty="0" smtClean="0"/>
            </a:br>
            <a:r>
              <a:rPr lang="en-US" sz="2800" dirty="0" smtClean="0"/>
              <a:t> help </a:t>
            </a:r>
            <a:r>
              <a:rPr lang="en-US" sz="2800" dirty="0"/>
              <a:t>people carry out tasks more effectively.” 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 smtClean="0"/>
          </a:p>
          <a:p>
            <a:pPr algn="ctr"/>
            <a:r>
              <a:rPr lang="en-US" sz="2800" dirty="0" smtClean="0"/>
              <a:t>— </a:t>
            </a:r>
            <a:r>
              <a:rPr lang="en-US" sz="2800" dirty="0"/>
              <a:t>T. </a:t>
            </a:r>
            <a:r>
              <a:rPr lang="en-US" sz="2800" dirty="0" err="1"/>
              <a:t>Munzner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65479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5624"/>
            <a:ext cx="9144000" cy="510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060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750897"/>
          </a:xfrm>
        </p:spPr>
        <p:txBody>
          <a:bodyPr/>
          <a:lstStyle/>
          <a:p>
            <a:r>
              <a:rPr lang="en-US" dirty="0" smtClean="0"/>
              <a:t>Analysis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25" y="1419594"/>
            <a:ext cx="8686800" cy="538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50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808618"/>
          </a:xfrm>
        </p:spPr>
        <p:txBody>
          <a:bodyPr/>
          <a:lstStyle/>
          <a:p>
            <a:r>
              <a:rPr lang="en-US" dirty="0" smtClean="0"/>
              <a:t>Analysis Example: Derivation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56" y="1524000"/>
            <a:ext cx="8839158" cy="520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367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What is this data</a:t>
            </a:r>
            <a:r>
              <a:rPr lang="en-US" sz="2800" dirty="0" smtClean="0"/>
              <a:t>?</a:t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 </a:t>
            </a:r>
            <a:endParaRPr lang="en-US" sz="2800" dirty="0"/>
          </a:p>
          <a:p>
            <a:r>
              <a:rPr lang="en-US" sz="2800" dirty="0" smtClean="0"/>
              <a:t>Semantics: </a:t>
            </a:r>
            <a:r>
              <a:rPr lang="en-US" sz="2800" dirty="0"/>
              <a:t>real-world meaning of the data </a:t>
            </a:r>
          </a:p>
          <a:p>
            <a:r>
              <a:rPr lang="en-US" sz="2800" dirty="0" smtClean="0"/>
              <a:t>Type: </a:t>
            </a:r>
            <a:r>
              <a:rPr lang="en-US" sz="2800" dirty="0"/>
              <a:t>structural or mathematical interpretation </a:t>
            </a:r>
          </a:p>
          <a:p>
            <a:r>
              <a:rPr lang="en-US" sz="2800" dirty="0" smtClean="0"/>
              <a:t>Both </a:t>
            </a:r>
            <a:r>
              <a:rPr lang="en-US" sz="2800" dirty="0"/>
              <a:t>often require </a:t>
            </a:r>
            <a:r>
              <a:rPr lang="en-US" sz="2800" dirty="0" smtClean="0"/>
              <a:t>metadata </a:t>
            </a:r>
            <a:endParaRPr lang="en-US" sz="2800" dirty="0"/>
          </a:p>
          <a:p>
            <a:pPr lvl="1"/>
            <a:r>
              <a:rPr lang="en-US" sz="2400" dirty="0" smtClean="0"/>
              <a:t>Sometimes </a:t>
            </a:r>
            <a:r>
              <a:rPr lang="en-US" sz="2400" dirty="0"/>
              <a:t>we can infer some of this information </a:t>
            </a:r>
          </a:p>
          <a:p>
            <a:pPr lvl="1"/>
            <a:r>
              <a:rPr lang="en-US" sz="2400" dirty="0" smtClean="0"/>
              <a:t>Line </a:t>
            </a:r>
            <a:r>
              <a:rPr lang="en-US" sz="2400" dirty="0"/>
              <a:t>between data and metadata isn’t always </a:t>
            </a:r>
            <a:r>
              <a:rPr lang="en-US" sz="2400" dirty="0" smtClean="0"/>
              <a:t>clear</a:t>
            </a:r>
            <a:endParaRPr lang="en-US" sz="2400" dirty="0"/>
          </a:p>
          <a:p>
            <a:pPr lvl="1"/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21" y="2391288"/>
            <a:ext cx="7919279" cy="101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928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4000"/>
            <a:ext cx="8270172" cy="511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91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54885" y="1362935"/>
            <a:ext cx="8229600" cy="48768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Items </a:t>
            </a:r>
          </a:p>
          <a:p>
            <a:pPr lvl="1">
              <a:lnSpc>
                <a:spcPct val="120000"/>
              </a:lnSpc>
            </a:pPr>
            <a:r>
              <a:rPr lang="en-US" sz="2400" dirty="0" smtClean="0"/>
              <a:t>An </a:t>
            </a:r>
            <a:r>
              <a:rPr lang="en-US" sz="2400" b="1" dirty="0" smtClean="0"/>
              <a:t>item</a:t>
            </a:r>
            <a:r>
              <a:rPr lang="en-US" sz="2400" dirty="0" smtClean="0"/>
              <a:t> is </a:t>
            </a:r>
            <a:r>
              <a:rPr lang="en-US" sz="2400" dirty="0"/>
              <a:t>an individual discrete entity </a:t>
            </a:r>
          </a:p>
          <a:p>
            <a:pPr lvl="1">
              <a:lnSpc>
                <a:spcPct val="120000"/>
              </a:lnSpc>
            </a:pPr>
            <a:r>
              <a:rPr lang="en-US" sz="2400" i="1" dirty="0" smtClean="0"/>
              <a:t>e.g</a:t>
            </a:r>
            <a:r>
              <a:rPr lang="en-US" sz="2400" i="1" dirty="0"/>
              <a:t>.</a:t>
            </a:r>
            <a:r>
              <a:rPr lang="en-US" sz="2400" dirty="0"/>
              <a:t> row in a table, node in a network </a:t>
            </a:r>
          </a:p>
          <a:p>
            <a:pPr>
              <a:lnSpc>
                <a:spcPct val="120000"/>
              </a:lnSpc>
            </a:pPr>
            <a:r>
              <a:rPr lang="en-US" sz="2800" dirty="0" smtClean="0"/>
              <a:t>Attributes </a:t>
            </a:r>
            <a:endParaRPr lang="en-US" sz="2800" dirty="0"/>
          </a:p>
          <a:p>
            <a:pPr lvl="1">
              <a:lnSpc>
                <a:spcPct val="120000"/>
              </a:lnSpc>
            </a:pPr>
            <a:r>
              <a:rPr lang="en-US" sz="2400" dirty="0" smtClean="0"/>
              <a:t>An </a:t>
            </a:r>
            <a:r>
              <a:rPr lang="en-US" sz="2400" b="1" dirty="0" smtClean="0"/>
              <a:t>attribute</a:t>
            </a:r>
            <a:r>
              <a:rPr lang="en-US" sz="2400" dirty="0" smtClean="0"/>
              <a:t> is </a:t>
            </a:r>
            <a:r>
              <a:rPr lang="en-US" sz="2400" dirty="0"/>
              <a:t>some specific property that can be measured, </a:t>
            </a:r>
            <a:r>
              <a:rPr lang="en-US" sz="2400" dirty="0" smtClean="0"/>
              <a:t>observed</a:t>
            </a:r>
            <a:r>
              <a:rPr lang="en-US" sz="2400" dirty="0"/>
              <a:t>, or logged </a:t>
            </a:r>
          </a:p>
          <a:p>
            <a:pPr lvl="1">
              <a:lnSpc>
                <a:spcPct val="120000"/>
              </a:lnSpc>
            </a:pPr>
            <a:r>
              <a:rPr lang="en-US" sz="2400" dirty="0" smtClean="0"/>
              <a:t>a.k.a</a:t>
            </a:r>
            <a:r>
              <a:rPr lang="en-US" sz="2400" dirty="0"/>
              <a:t>. variable, (data) </a:t>
            </a:r>
            <a:r>
              <a:rPr lang="en-US" sz="2400" dirty="0" smtClean="0"/>
              <a:t>dimension</a:t>
            </a:r>
          </a:p>
          <a:p>
            <a:pPr>
              <a:lnSpc>
                <a:spcPct val="120000"/>
              </a:lnSpc>
            </a:pPr>
            <a:r>
              <a:rPr lang="en-US" sz="2800" dirty="0" smtClean="0"/>
              <a:t>Cells</a:t>
            </a:r>
          </a:p>
          <a:p>
            <a:pPr lvl="1">
              <a:lnSpc>
                <a:spcPct val="120000"/>
              </a:lnSpc>
            </a:pPr>
            <a:r>
              <a:rPr lang="en-US" sz="2400" dirty="0" smtClean="0"/>
              <a:t>A </a:t>
            </a:r>
            <a:r>
              <a:rPr lang="en-US" sz="2400" b="1" dirty="0" smtClean="0"/>
              <a:t>cell</a:t>
            </a:r>
            <a:r>
              <a:rPr lang="en-US" sz="2400" dirty="0" smtClean="0"/>
              <a:t> is the value of one attribute of one item</a:t>
            </a:r>
            <a:endParaRPr lang="en-US" sz="2400" dirty="0"/>
          </a:p>
          <a:p>
            <a:pPr>
              <a:lnSpc>
                <a:spcPct val="120000"/>
              </a:lnSpc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24427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Items,  Attributes, &amp; Cells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482" y="1478843"/>
            <a:ext cx="7168638" cy="537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16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54884" y="1362935"/>
            <a:ext cx="8460031" cy="48768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200" dirty="0"/>
              <a:t>Nodes </a:t>
            </a:r>
            <a:r>
              <a:rPr lang="en-US" sz="3200" dirty="0" smtClean="0"/>
              <a:t>(a.k.a. vertices)</a:t>
            </a:r>
            <a:endParaRPr lang="en-US" sz="3200" dirty="0"/>
          </a:p>
          <a:p>
            <a:pPr lvl="1">
              <a:lnSpc>
                <a:spcPct val="120000"/>
              </a:lnSpc>
            </a:pPr>
            <a:r>
              <a:rPr lang="en-US" sz="2400" dirty="0" smtClean="0"/>
              <a:t>Synonym </a:t>
            </a:r>
            <a:r>
              <a:rPr lang="en-US" sz="2400" dirty="0"/>
              <a:t>for item but in the context of networks (graphs</a:t>
            </a:r>
            <a:r>
              <a:rPr lang="en-US" sz="2400" dirty="0" smtClean="0"/>
              <a:t>)</a:t>
            </a:r>
            <a:br>
              <a:rPr lang="en-US" sz="2400" dirty="0" smtClean="0"/>
            </a:b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3200" dirty="0" smtClean="0"/>
              <a:t>Links (a.k.a. edges)</a:t>
            </a:r>
            <a:endParaRPr lang="en-US" sz="3200" dirty="0"/>
          </a:p>
          <a:p>
            <a:pPr lvl="1">
              <a:lnSpc>
                <a:spcPct val="120000"/>
              </a:lnSpc>
            </a:pPr>
            <a:r>
              <a:rPr lang="en-US" sz="2400" dirty="0" smtClean="0"/>
              <a:t>A</a:t>
            </a:r>
            <a:r>
              <a:rPr lang="en-US" sz="2400" b="1" dirty="0" smtClean="0"/>
              <a:t> link</a:t>
            </a:r>
            <a:r>
              <a:rPr lang="en-US" sz="2400" dirty="0" smtClean="0"/>
              <a:t> is </a:t>
            </a:r>
            <a:r>
              <a:rPr lang="en-US" sz="2400" dirty="0"/>
              <a:t>a relation between two items </a:t>
            </a:r>
          </a:p>
          <a:p>
            <a:pPr lvl="1">
              <a:lnSpc>
                <a:spcPct val="120000"/>
              </a:lnSpc>
            </a:pPr>
            <a:r>
              <a:rPr lang="en-US" sz="2400" i="1" dirty="0" smtClean="0"/>
              <a:t>e.g</a:t>
            </a:r>
            <a:r>
              <a:rPr lang="en-US" sz="2400" i="1" dirty="0"/>
              <a:t>.</a:t>
            </a:r>
            <a:r>
              <a:rPr lang="en-US" sz="2400" dirty="0"/>
              <a:t> social network friends, computer network </a:t>
            </a:r>
            <a:r>
              <a:rPr lang="en-US" sz="2400" dirty="0" smtClean="0"/>
              <a:t>links</a:t>
            </a:r>
          </a:p>
          <a:p>
            <a:pPr lvl="1">
              <a:lnSpc>
                <a:spcPct val="120000"/>
              </a:lnSpc>
            </a:pPr>
            <a:r>
              <a:rPr lang="en-US" sz="2400" dirty="0" smtClean="0"/>
              <a:t>may be annotated as an item in its own right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44621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Nodes and Links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823" y="1328025"/>
            <a:ext cx="6014596" cy="54334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72668" y="2570227"/>
            <a:ext cx="674463" cy="33855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200" dirty="0" smtClean="0"/>
              <a:t>Node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16006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173</TotalTime>
  <Words>368</Words>
  <Application>Microsoft Macintosh PowerPoint</Application>
  <PresentationFormat>On-screen Show (4:3)</PresentationFormat>
  <Paragraphs>109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Clarity</vt:lpstr>
      <vt:lpstr>COM3571 Data visualization</vt:lpstr>
      <vt:lpstr>Assignment 1</vt:lpstr>
      <vt:lpstr>Recap</vt:lpstr>
      <vt:lpstr>Data</vt:lpstr>
      <vt:lpstr>Data</vt:lpstr>
      <vt:lpstr>Data Types</vt:lpstr>
      <vt:lpstr>Items,  Attributes, &amp; Cells</vt:lpstr>
      <vt:lpstr>Data Types</vt:lpstr>
      <vt:lpstr>Nodes and Links</vt:lpstr>
      <vt:lpstr>Positions and Grids</vt:lpstr>
      <vt:lpstr>Positions and Grids</vt:lpstr>
      <vt:lpstr>Dataset Types</vt:lpstr>
      <vt:lpstr>Tables</vt:lpstr>
      <vt:lpstr>Networks</vt:lpstr>
      <vt:lpstr>Networks</vt:lpstr>
      <vt:lpstr>Networks</vt:lpstr>
      <vt:lpstr>Fields</vt:lpstr>
      <vt:lpstr>Fields</vt:lpstr>
      <vt:lpstr>Spatial Data Example: MRI</vt:lpstr>
      <vt:lpstr>Scivis vs. Infovis</vt:lpstr>
      <vt:lpstr>Sets and Lists</vt:lpstr>
      <vt:lpstr>Attribute Types</vt:lpstr>
      <vt:lpstr>Categorical, Ordinal or Quantitative?</vt:lpstr>
      <vt:lpstr>Categorical, Ordinal or Quantitative?</vt:lpstr>
      <vt:lpstr>Tasks</vt:lpstr>
      <vt:lpstr>PowerPoint Presentation</vt:lpstr>
      <vt:lpstr>Actions: Analyze</vt:lpstr>
      <vt:lpstr>Actions: Search and Query</vt:lpstr>
      <vt:lpstr>Targets</vt:lpstr>
      <vt:lpstr>PowerPoint Presentation</vt:lpstr>
      <vt:lpstr>Analysis Example</vt:lpstr>
      <vt:lpstr>Analysis Example: Derivation</vt:lpstr>
    </vt:vector>
  </TitlesOfParts>
  <Company>Yeshiva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COM3571 Data visualization</dc:title>
  <dc:creator>Van Kelly</dc:creator>
  <cp:lastModifiedBy>Van Kelly</cp:lastModifiedBy>
  <cp:revision>12</cp:revision>
  <dcterms:created xsi:type="dcterms:W3CDTF">2017-01-17T21:41:18Z</dcterms:created>
  <dcterms:modified xsi:type="dcterms:W3CDTF">2017-01-18T00:35:06Z</dcterms:modified>
</cp:coreProperties>
</file>